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</p:sldMasterIdLst>
  <p:sldIdLst>
    <p:sldId id="262" r:id="rId5"/>
    <p:sldId id="264" r:id="rId6"/>
    <p:sldId id="266" r:id="rId7"/>
    <p:sldId id="267" r:id="rId8"/>
    <p:sldId id="268" r:id="rId9"/>
    <p:sldId id="259" r:id="rId10"/>
    <p:sldId id="269" r:id="rId11"/>
    <p:sldId id="260" r:id="rId12"/>
    <p:sldId id="263" r:id="rId13"/>
    <p:sldId id="25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98508F-EBDA-4347-9438-13BDCAA6852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60282D0-CF6B-49A3-83B2-3F8520ABDF12}">
      <dgm:prSet/>
      <dgm:spPr/>
      <dgm:t>
        <a:bodyPr/>
        <a:lstStyle/>
        <a:p>
          <a:r>
            <a:rPr lang="en-GB"/>
            <a:t>What if I can’t attend any of the three events?</a:t>
          </a:r>
          <a:endParaRPr lang="en-US"/>
        </a:p>
      </dgm:t>
    </dgm:pt>
    <dgm:pt modelId="{F9E112E6-2A85-44E9-B720-7F0C8AAEFC38}" type="parTrans" cxnId="{C94C31AF-3D88-42D1-9859-F1BA8706C3C1}">
      <dgm:prSet/>
      <dgm:spPr/>
      <dgm:t>
        <a:bodyPr/>
        <a:lstStyle/>
        <a:p>
          <a:endParaRPr lang="en-US"/>
        </a:p>
      </dgm:t>
    </dgm:pt>
    <dgm:pt modelId="{3C013926-85AA-447B-8CBD-D526F93B3885}" type="sibTrans" cxnId="{C94C31AF-3D88-42D1-9859-F1BA8706C3C1}">
      <dgm:prSet/>
      <dgm:spPr/>
      <dgm:t>
        <a:bodyPr/>
        <a:lstStyle/>
        <a:p>
          <a:endParaRPr lang="en-US"/>
        </a:p>
      </dgm:t>
    </dgm:pt>
    <dgm:pt modelId="{4C3B5D0E-77DB-4413-9E29-D98A273E94FC}">
      <dgm:prSet/>
      <dgm:spPr/>
      <dgm:t>
        <a:bodyPr/>
        <a:lstStyle/>
        <a:p>
          <a:r>
            <a:rPr lang="en-GB"/>
            <a:t>The SUN Network can phone you for your comments or a social distance one to one meeting can be arranged.</a:t>
          </a:r>
          <a:endParaRPr lang="en-US"/>
        </a:p>
      </dgm:t>
    </dgm:pt>
    <dgm:pt modelId="{9F595519-9E16-415D-A525-7B54C5B5DACF}" type="parTrans" cxnId="{55F7BAE8-4EC5-425C-B7BC-69BAA310BBF8}">
      <dgm:prSet/>
      <dgm:spPr/>
      <dgm:t>
        <a:bodyPr/>
        <a:lstStyle/>
        <a:p>
          <a:endParaRPr lang="en-US"/>
        </a:p>
      </dgm:t>
    </dgm:pt>
    <dgm:pt modelId="{68DC9D74-A8A8-4D6F-9CAB-44688CA49B63}" type="sibTrans" cxnId="{55F7BAE8-4EC5-425C-B7BC-69BAA310BBF8}">
      <dgm:prSet/>
      <dgm:spPr/>
      <dgm:t>
        <a:bodyPr/>
        <a:lstStyle/>
        <a:p>
          <a:endParaRPr lang="en-US"/>
        </a:p>
      </dgm:t>
    </dgm:pt>
    <dgm:pt modelId="{B3F4DBF1-8330-41AD-8D9E-718B7E8D7D22}">
      <dgm:prSet/>
      <dgm:spPr/>
      <dgm:t>
        <a:bodyPr/>
        <a:lstStyle/>
        <a:p>
          <a:r>
            <a:rPr lang="en-GB"/>
            <a:t>Who will be at the events?</a:t>
          </a:r>
          <a:endParaRPr lang="en-US"/>
        </a:p>
      </dgm:t>
    </dgm:pt>
    <dgm:pt modelId="{15615189-12B5-4F85-8F68-95BDBA2E4E2D}" type="parTrans" cxnId="{81EC0123-A7F4-4535-A813-1FAC43CE90AB}">
      <dgm:prSet/>
      <dgm:spPr/>
      <dgm:t>
        <a:bodyPr/>
        <a:lstStyle/>
        <a:p>
          <a:endParaRPr lang="en-US"/>
        </a:p>
      </dgm:t>
    </dgm:pt>
    <dgm:pt modelId="{7E778BD2-8AAB-4381-B1C5-AF28F121947B}" type="sibTrans" cxnId="{81EC0123-A7F4-4535-A813-1FAC43CE90AB}">
      <dgm:prSet/>
      <dgm:spPr/>
      <dgm:t>
        <a:bodyPr/>
        <a:lstStyle/>
        <a:p>
          <a:endParaRPr lang="en-US"/>
        </a:p>
      </dgm:t>
    </dgm:pt>
    <dgm:pt modelId="{5296A277-8064-4532-860E-5777839162C0}">
      <dgm:prSet/>
      <dgm:spPr/>
      <dgm:t>
        <a:bodyPr/>
        <a:lstStyle/>
        <a:p>
          <a:r>
            <a:rPr lang="en-GB"/>
            <a:t>A clinician from CPFT, a clinician from PEDs, a GP, the SUN Network and a manager from the CCG.</a:t>
          </a:r>
          <a:endParaRPr lang="en-US"/>
        </a:p>
      </dgm:t>
    </dgm:pt>
    <dgm:pt modelId="{617A55D7-0037-4F1D-AD75-37F82FFF26AF}" type="parTrans" cxnId="{0EAD7C7D-F65E-47E1-8281-778DEFEE5E7C}">
      <dgm:prSet/>
      <dgm:spPr/>
      <dgm:t>
        <a:bodyPr/>
        <a:lstStyle/>
        <a:p>
          <a:endParaRPr lang="en-US"/>
        </a:p>
      </dgm:t>
    </dgm:pt>
    <dgm:pt modelId="{3736EB5A-2ED5-4D6F-8461-BD4EDE56B643}" type="sibTrans" cxnId="{0EAD7C7D-F65E-47E1-8281-778DEFEE5E7C}">
      <dgm:prSet/>
      <dgm:spPr/>
      <dgm:t>
        <a:bodyPr/>
        <a:lstStyle/>
        <a:p>
          <a:endParaRPr lang="en-US"/>
        </a:p>
      </dgm:t>
    </dgm:pt>
    <dgm:pt modelId="{7E3944F6-28E1-42B3-A2C2-82406C00C901}">
      <dgm:prSet/>
      <dgm:spPr/>
      <dgm:t>
        <a:bodyPr/>
        <a:lstStyle/>
        <a:p>
          <a:r>
            <a:rPr lang="en-GB"/>
            <a:t>What will happen at the event?</a:t>
          </a:r>
          <a:endParaRPr lang="en-US"/>
        </a:p>
      </dgm:t>
    </dgm:pt>
    <dgm:pt modelId="{ABC8D246-586C-475C-85AE-55212838C782}" type="parTrans" cxnId="{7AA5C8C0-4EE9-474C-B100-866281807395}">
      <dgm:prSet/>
      <dgm:spPr/>
      <dgm:t>
        <a:bodyPr/>
        <a:lstStyle/>
        <a:p>
          <a:endParaRPr lang="en-US"/>
        </a:p>
      </dgm:t>
    </dgm:pt>
    <dgm:pt modelId="{2861AD04-103D-4C0B-B6F6-19B1F612FD3E}" type="sibTrans" cxnId="{7AA5C8C0-4EE9-474C-B100-866281807395}">
      <dgm:prSet/>
      <dgm:spPr/>
      <dgm:t>
        <a:bodyPr/>
        <a:lstStyle/>
        <a:p>
          <a:endParaRPr lang="en-US"/>
        </a:p>
      </dgm:t>
    </dgm:pt>
    <dgm:pt modelId="{16D0B4D7-47E9-42FE-9036-5C5062BF3FF7}">
      <dgm:prSet/>
      <dgm:spPr/>
      <dgm:t>
        <a:bodyPr/>
        <a:lstStyle/>
        <a:p>
          <a:r>
            <a:rPr lang="en-GB"/>
            <a:t>There will be a brief introduction of why services are changes and the proposed changes, then your questions you have submitted prior to the events will be answers and there will be a chance for discussion.  The chat function will be being monitored by the SUN Network so if you do not want to talk you can still be heard.</a:t>
          </a:r>
          <a:endParaRPr lang="en-US"/>
        </a:p>
      </dgm:t>
    </dgm:pt>
    <dgm:pt modelId="{2395CDDC-92FE-4D42-99C6-E0A099DEF0B9}" type="parTrans" cxnId="{2BFC2AB0-DACC-40B6-AB98-E484ED2D1A18}">
      <dgm:prSet/>
      <dgm:spPr/>
      <dgm:t>
        <a:bodyPr/>
        <a:lstStyle/>
        <a:p>
          <a:endParaRPr lang="en-US"/>
        </a:p>
      </dgm:t>
    </dgm:pt>
    <dgm:pt modelId="{6307415E-4F23-4389-98A0-88A4A3887847}" type="sibTrans" cxnId="{2BFC2AB0-DACC-40B6-AB98-E484ED2D1A18}">
      <dgm:prSet/>
      <dgm:spPr/>
      <dgm:t>
        <a:bodyPr/>
        <a:lstStyle/>
        <a:p>
          <a:endParaRPr lang="en-US"/>
        </a:p>
      </dgm:t>
    </dgm:pt>
    <dgm:pt modelId="{92D3FE79-3ED1-47B0-987B-16DAD373C96F}" type="pres">
      <dgm:prSet presAssocID="{6498508F-EBDA-4347-9438-13BDCAA6852B}" presName="root" presStyleCnt="0">
        <dgm:presLayoutVars>
          <dgm:dir/>
          <dgm:resizeHandles val="exact"/>
        </dgm:presLayoutVars>
      </dgm:prSet>
      <dgm:spPr/>
    </dgm:pt>
    <dgm:pt modelId="{CAA2D778-B791-4BC2-BF0E-732770596CD8}" type="pres">
      <dgm:prSet presAssocID="{660282D0-CF6B-49A3-83B2-3F8520ABDF12}" presName="compNode" presStyleCnt="0"/>
      <dgm:spPr/>
    </dgm:pt>
    <dgm:pt modelId="{60545FF0-7069-49BA-888A-BEB17352AB78}" type="pres">
      <dgm:prSet presAssocID="{660282D0-CF6B-49A3-83B2-3F8520ABDF12}" presName="bgRect" presStyleLbl="bgShp" presStyleIdx="0" presStyleCnt="3"/>
      <dgm:spPr/>
    </dgm:pt>
    <dgm:pt modelId="{9DD27BCC-DB4D-4969-A765-6513A6E42CB4}" type="pres">
      <dgm:prSet presAssocID="{660282D0-CF6B-49A3-83B2-3F8520ABDF1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EAA9A517-B67C-45D8-956E-7EC9AAFD0359}" type="pres">
      <dgm:prSet presAssocID="{660282D0-CF6B-49A3-83B2-3F8520ABDF12}" presName="spaceRect" presStyleCnt="0"/>
      <dgm:spPr/>
    </dgm:pt>
    <dgm:pt modelId="{3E905164-9AE3-482E-A065-83C55A95E10E}" type="pres">
      <dgm:prSet presAssocID="{660282D0-CF6B-49A3-83B2-3F8520ABDF12}" presName="parTx" presStyleLbl="revTx" presStyleIdx="0" presStyleCnt="6">
        <dgm:presLayoutVars>
          <dgm:chMax val="0"/>
          <dgm:chPref val="0"/>
        </dgm:presLayoutVars>
      </dgm:prSet>
      <dgm:spPr/>
    </dgm:pt>
    <dgm:pt modelId="{A07BAAE6-D8FF-4844-818F-A2E8DDC3362E}" type="pres">
      <dgm:prSet presAssocID="{660282D0-CF6B-49A3-83B2-3F8520ABDF12}" presName="desTx" presStyleLbl="revTx" presStyleIdx="1" presStyleCnt="6">
        <dgm:presLayoutVars/>
      </dgm:prSet>
      <dgm:spPr/>
    </dgm:pt>
    <dgm:pt modelId="{62AA7F25-948F-4BB1-8F4C-0F4396E59FFD}" type="pres">
      <dgm:prSet presAssocID="{3C013926-85AA-447B-8CBD-D526F93B3885}" presName="sibTrans" presStyleCnt="0"/>
      <dgm:spPr/>
    </dgm:pt>
    <dgm:pt modelId="{BBD7B64E-37AC-4778-9F8E-9F4AE4682B7A}" type="pres">
      <dgm:prSet presAssocID="{B3F4DBF1-8330-41AD-8D9E-718B7E8D7D22}" presName="compNode" presStyleCnt="0"/>
      <dgm:spPr/>
    </dgm:pt>
    <dgm:pt modelId="{0AC89F30-97A9-4FBF-8B88-0004FC0767E6}" type="pres">
      <dgm:prSet presAssocID="{B3F4DBF1-8330-41AD-8D9E-718B7E8D7D22}" presName="bgRect" presStyleLbl="bgShp" presStyleIdx="1" presStyleCnt="3"/>
      <dgm:spPr/>
    </dgm:pt>
    <dgm:pt modelId="{7C7BE8E4-0DB5-404C-8A6D-468B8B73D427}" type="pres">
      <dgm:prSet presAssocID="{B3F4DBF1-8330-41AD-8D9E-718B7E8D7D2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93E0C98D-79A9-4297-A1B5-7703C174959E}" type="pres">
      <dgm:prSet presAssocID="{B3F4DBF1-8330-41AD-8D9E-718B7E8D7D22}" presName="spaceRect" presStyleCnt="0"/>
      <dgm:spPr/>
    </dgm:pt>
    <dgm:pt modelId="{8F0BA25B-BD43-4BC4-8904-FAC5B647BB80}" type="pres">
      <dgm:prSet presAssocID="{B3F4DBF1-8330-41AD-8D9E-718B7E8D7D22}" presName="parTx" presStyleLbl="revTx" presStyleIdx="2" presStyleCnt="6">
        <dgm:presLayoutVars>
          <dgm:chMax val="0"/>
          <dgm:chPref val="0"/>
        </dgm:presLayoutVars>
      </dgm:prSet>
      <dgm:spPr/>
    </dgm:pt>
    <dgm:pt modelId="{B0A7C430-FE3F-46F0-8A44-428C2354BF3F}" type="pres">
      <dgm:prSet presAssocID="{B3F4DBF1-8330-41AD-8D9E-718B7E8D7D22}" presName="desTx" presStyleLbl="revTx" presStyleIdx="3" presStyleCnt="6">
        <dgm:presLayoutVars/>
      </dgm:prSet>
      <dgm:spPr/>
    </dgm:pt>
    <dgm:pt modelId="{C077F06B-6F50-401B-94BF-8C0AB7A3C904}" type="pres">
      <dgm:prSet presAssocID="{7E778BD2-8AAB-4381-B1C5-AF28F121947B}" presName="sibTrans" presStyleCnt="0"/>
      <dgm:spPr/>
    </dgm:pt>
    <dgm:pt modelId="{E229F28D-3A5F-4F76-B67A-7CB361C81040}" type="pres">
      <dgm:prSet presAssocID="{7E3944F6-28E1-42B3-A2C2-82406C00C901}" presName="compNode" presStyleCnt="0"/>
      <dgm:spPr/>
    </dgm:pt>
    <dgm:pt modelId="{03CD1C71-378D-4862-82AB-FE67D5C6CB6B}" type="pres">
      <dgm:prSet presAssocID="{7E3944F6-28E1-42B3-A2C2-82406C00C901}" presName="bgRect" presStyleLbl="bgShp" presStyleIdx="2" presStyleCnt="3"/>
      <dgm:spPr/>
    </dgm:pt>
    <dgm:pt modelId="{B0A02152-E106-4364-9B60-3F8CB8B34915}" type="pres">
      <dgm:prSet presAssocID="{7E3944F6-28E1-42B3-A2C2-82406C00C90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Brainstorm"/>
        </a:ext>
      </dgm:extLst>
    </dgm:pt>
    <dgm:pt modelId="{FF6FB639-2739-40C4-A4A7-EA842D569143}" type="pres">
      <dgm:prSet presAssocID="{7E3944F6-28E1-42B3-A2C2-82406C00C901}" presName="spaceRect" presStyleCnt="0"/>
      <dgm:spPr/>
    </dgm:pt>
    <dgm:pt modelId="{F397EA43-7878-482A-9064-E6994F0B8BF6}" type="pres">
      <dgm:prSet presAssocID="{7E3944F6-28E1-42B3-A2C2-82406C00C901}" presName="parTx" presStyleLbl="revTx" presStyleIdx="4" presStyleCnt="6">
        <dgm:presLayoutVars>
          <dgm:chMax val="0"/>
          <dgm:chPref val="0"/>
        </dgm:presLayoutVars>
      </dgm:prSet>
      <dgm:spPr/>
    </dgm:pt>
    <dgm:pt modelId="{71A89476-9F97-4397-AAD6-394234FE9FC0}" type="pres">
      <dgm:prSet presAssocID="{7E3944F6-28E1-42B3-A2C2-82406C00C901}" presName="desTx" presStyleLbl="revTx" presStyleIdx="5" presStyleCnt="6">
        <dgm:presLayoutVars/>
      </dgm:prSet>
      <dgm:spPr/>
    </dgm:pt>
  </dgm:ptLst>
  <dgm:cxnLst>
    <dgm:cxn modelId="{929FB30B-DEC8-4A7B-9744-940DEDE4C4C5}" type="presOf" srcId="{16D0B4D7-47E9-42FE-9036-5C5062BF3FF7}" destId="{71A89476-9F97-4397-AAD6-394234FE9FC0}" srcOrd="0" destOrd="0" presId="urn:microsoft.com/office/officeart/2018/2/layout/IconVerticalSolidList"/>
    <dgm:cxn modelId="{81EC0123-A7F4-4535-A813-1FAC43CE90AB}" srcId="{6498508F-EBDA-4347-9438-13BDCAA6852B}" destId="{B3F4DBF1-8330-41AD-8D9E-718B7E8D7D22}" srcOrd="1" destOrd="0" parTransId="{15615189-12B5-4F85-8F68-95BDBA2E4E2D}" sibTransId="{7E778BD2-8AAB-4381-B1C5-AF28F121947B}"/>
    <dgm:cxn modelId="{28446239-E32F-4273-A614-9934B6DA6D7B}" type="presOf" srcId="{4C3B5D0E-77DB-4413-9E29-D98A273E94FC}" destId="{A07BAAE6-D8FF-4844-818F-A2E8DDC3362E}" srcOrd="0" destOrd="0" presId="urn:microsoft.com/office/officeart/2018/2/layout/IconVerticalSolidList"/>
    <dgm:cxn modelId="{2D280D43-55F0-4CD5-85CC-71641282C46D}" type="presOf" srcId="{5296A277-8064-4532-860E-5777839162C0}" destId="{B0A7C430-FE3F-46F0-8A44-428C2354BF3F}" srcOrd="0" destOrd="0" presId="urn:microsoft.com/office/officeart/2018/2/layout/IconVerticalSolidList"/>
    <dgm:cxn modelId="{02521F43-DCFA-4E87-AE06-048F75E6271A}" type="presOf" srcId="{B3F4DBF1-8330-41AD-8D9E-718B7E8D7D22}" destId="{8F0BA25B-BD43-4BC4-8904-FAC5B647BB80}" srcOrd="0" destOrd="0" presId="urn:microsoft.com/office/officeart/2018/2/layout/IconVerticalSolidList"/>
    <dgm:cxn modelId="{0EAD7C7D-F65E-47E1-8281-778DEFEE5E7C}" srcId="{B3F4DBF1-8330-41AD-8D9E-718B7E8D7D22}" destId="{5296A277-8064-4532-860E-5777839162C0}" srcOrd="0" destOrd="0" parTransId="{617A55D7-0037-4F1D-AD75-37F82FFF26AF}" sibTransId="{3736EB5A-2ED5-4D6F-8461-BD4EDE56B643}"/>
    <dgm:cxn modelId="{2BDE918A-F318-4059-A061-669420855607}" type="presOf" srcId="{6498508F-EBDA-4347-9438-13BDCAA6852B}" destId="{92D3FE79-3ED1-47B0-987B-16DAD373C96F}" srcOrd="0" destOrd="0" presId="urn:microsoft.com/office/officeart/2018/2/layout/IconVerticalSolidList"/>
    <dgm:cxn modelId="{EDFA1EAD-9B4A-4575-A9C0-E4E4167427E6}" type="presOf" srcId="{7E3944F6-28E1-42B3-A2C2-82406C00C901}" destId="{F397EA43-7878-482A-9064-E6994F0B8BF6}" srcOrd="0" destOrd="0" presId="urn:microsoft.com/office/officeart/2018/2/layout/IconVerticalSolidList"/>
    <dgm:cxn modelId="{C94C31AF-3D88-42D1-9859-F1BA8706C3C1}" srcId="{6498508F-EBDA-4347-9438-13BDCAA6852B}" destId="{660282D0-CF6B-49A3-83B2-3F8520ABDF12}" srcOrd="0" destOrd="0" parTransId="{F9E112E6-2A85-44E9-B720-7F0C8AAEFC38}" sibTransId="{3C013926-85AA-447B-8CBD-D526F93B3885}"/>
    <dgm:cxn modelId="{2BFC2AB0-DACC-40B6-AB98-E484ED2D1A18}" srcId="{7E3944F6-28E1-42B3-A2C2-82406C00C901}" destId="{16D0B4D7-47E9-42FE-9036-5C5062BF3FF7}" srcOrd="0" destOrd="0" parTransId="{2395CDDC-92FE-4D42-99C6-E0A099DEF0B9}" sibTransId="{6307415E-4F23-4389-98A0-88A4A3887847}"/>
    <dgm:cxn modelId="{7AA5C8C0-4EE9-474C-B100-866281807395}" srcId="{6498508F-EBDA-4347-9438-13BDCAA6852B}" destId="{7E3944F6-28E1-42B3-A2C2-82406C00C901}" srcOrd="2" destOrd="0" parTransId="{ABC8D246-586C-475C-85AE-55212838C782}" sibTransId="{2861AD04-103D-4C0B-B6F6-19B1F612FD3E}"/>
    <dgm:cxn modelId="{52D596D0-940C-4E9D-8976-BC998C7A6675}" type="presOf" srcId="{660282D0-CF6B-49A3-83B2-3F8520ABDF12}" destId="{3E905164-9AE3-482E-A065-83C55A95E10E}" srcOrd="0" destOrd="0" presId="urn:microsoft.com/office/officeart/2018/2/layout/IconVerticalSolidList"/>
    <dgm:cxn modelId="{55F7BAE8-4EC5-425C-B7BC-69BAA310BBF8}" srcId="{660282D0-CF6B-49A3-83B2-3F8520ABDF12}" destId="{4C3B5D0E-77DB-4413-9E29-D98A273E94FC}" srcOrd="0" destOrd="0" parTransId="{9F595519-9E16-415D-A525-7B54C5B5DACF}" sibTransId="{68DC9D74-A8A8-4D6F-9CAB-44688CA49B63}"/>
    <dgm:cxn modelId="{B2E30C22-DBC1-474E-9A62-8B2604B1A586}" type="presParOf" srcId="{92D3FE79-3ED1-47B0-987B-16DAD373C96F}" destId="{CAA2D778-B791-4BC2-BF0E-732770596CD8}" srcOrd="0" destOrd="0" presId="urn:microsoft.com/office/officeart/2018/2/layout/IconVerticalSolidList"/>
    <dgm:cxn modelId="{19B88B66-8E42-4754-8A5E-B6B28FFB7625}" type="presParOf" srcId="{CAA2D778-B791-4BC2-BF0E-732770596CD8}" destId="{60545FF0-7069-49BA-888A-BEB17352AB78}" srcOrd="0" destOrd="0" presId="urn:microsoft.com/office/officeart/2018/2/layout/IconVerticalSolidList"/>
    <dgm:cxn modelId="{7B7C7F99-8238-4407-8104-C1F7E3A72BED}" type="presParOf" srcId="{CAA2D778-B791-4BC2-BF0E-732770596CD8}" destId="{9DD27BCC-DB4D-4969-A765-6513A6E42CB4}" srcOrd="1" destOrd="0" presId="urn:microsoft.com/office/officeart/2018/2/layout/IconVerticalSolidList"/>
    <dgm:cxn modelId="{9286CE02-F22E-4D3A-8FFD-CD843C29122F}" type="presParOf" srcId="{CAA2D778-B791-4BC2-BF0E-732770596CD8}" destId="{EAA9A517-B67C-45D8-956E-7EC9AAFD0359}" srcOrd="2" destOrd="0" presId="urn:microsoft.com/office/officeart/2018/2/layout/IconVerticalSolidList"/>
    <dgm:cxn modelId="{2148505C-56E0-4DA3-ADC6-19763226415B}" type="presParOf" srcId="{CAA2D778-B791-4BC2-BF0E-732770596CD8}" destId="{3E905164-9AE3-482E-A065-83C55A95E10E}" srcOrd="3" destOrd="0" presId="urn:microsoft.com/office/officeart/2018/2/layout/IconVerticalSolidList"/>
    <dgm:cxn modelId="{7C34A438-2719-49D5-BE60-A2B2CC3D9B03}" type="presParOf" srcId="{CAA2D778-B791-4BC2-BF0E-732770596CD8}" destId="{A07BAAE6-D8FF-4844-818F-A2E8DDC3362E}" srcOrd="4" destOrd="0" presId="urn:microsoft.com/office/officeart/2018/2/layout/IconVerticalSolidList"/>
    <dgm:cxn modelId="{3CF912A9-A054-40A8-9E37-A24E6A54B7B2}" type="presParOf" srcId="{92D3FE79-3ED1-47B0-987B-16DAD373C96F}" destId="{62AA7F25-948F-4BB1-8F4C-0F4396E59FFD}" srcOrd="1" destOrd="0" presId="urn:microsoft.com/office/officeart/2018/2/layout/IconVerticalSolidList"/>
    <dgm:cxn modelId="{658413BF-0808-4870-8880-E194FE64F8BE}" type="presParOf" srcId="{92D3FE79-3ED1-47B0-987B-16DAD373C96F}" destId="{BBD7B64E-37AC-4778-9F8E-9F4AE4682B7A}" srcOrd="2" destOrd="0" presId="urn:microsoft.com/office/officeart/2018/2/layout/IconVerticalSolidList"/>
    <dgm:cxn modelId="{250708B7-E78A-4C5D-BA47-B80056E05EBB}" type="presParOf" srcId="{BBD7B64E-37AC-4778-9F8E-9F4AE4682B7A}" destId="{0AC89F30-97A9-4FBF-8B88-0004FC0767E6}" srcOrd="0" destOrd="0" presId="urn:microsoft.com/office/officeart/2018/2/layout/IconVerticalSolidList"/>
    <dgm:cxn modelId="{5D7BA589-23A7-4982-B1A6-9A4DFC7006F8}" type="presParOf" srcId="{BBD7B64E-37AC-4778-9F8E-9F4AE4682B7A}" destId="{7C7BE8E4-0DB5-404C-8A6D-468B8B73D427}" srcOrd="1" destOrd="0" presId="urn:microsoft.com/office/officeart/2018/2/layout/IconVerticalSolidList"/>
    <dgm:cxn modelId="{B01D149B-8C8C-42F2-B576-C92C42EB9F3C}" type="presParOf" srcId="{BBD7B64E-37AC-4778-9F8E-9F4AE4682B7A}" destId="{93E0C98D-79A9-4297-A1B5-7703C174959E}" srcOrd="2" destOrd="0" presId="urn:microsoft.com/office/officeart/2018/2/layout/IconVerticalSolidList"/>
    <dgm:cxn modelId="{847B343D-6380-43AE-975A-464A3FC90974}" type="presParOf" srcId="{BBD7B64E-37AC-4778-9F8E-9F4AE4682B7A}" destId="{8F0BA25B-BD43-4BC4-8904-FAC5B647BB80}" srcOrd="3" destOrd="0" presId="urn:microsoft.com/office/officeart/2018/2/layout/IconVerticalSolidList"/>
    <dgm:cxn modelId="{794D508C-FBE2-46EE-B94C-0601BA882771}" type="presParOf" srcId="{BBD7B64E-37AC-4778-9F8E-9F4AE4682B7A}" destId="{B0A7C430-FE3F-46F0-8A44-428C2354BF3F}" srcOrd="4" destOrd="0" presId="urn:microsoft.com/office/officeart/2018/2/layout/IconVerticalSolidList"/>
    <dgm:cxn modelId="{B722A711-07B1-4EF5-9552-B2791967BD70}" type="presParOf" srcId="{92D3FE79-3ED1-47B0-987B-16DAD373C96F}" destId="{C077F06B-6F50-401B-94BF-8C0AB7A3C904}" srcOrd="3" destOrd="0" presId="urn:microsoft.com/office/officeart/2018/2/layout/IconVerticalSolidList"/>
    <dgm:cxn modelId="{9ABEA036-1BD2-4478-ABB0-B118859F3E65}" type="presParOf" srcId="{92D3FE79-3ED1-47B0-987B-16DAD373C96F}" destId="{E229F28D-3A5F-4F76-B67A-7CB361C81040}" srcOrd="4" destOrd="0" presId="urn:microsoft.com/office/officeart/2018/2/layout/IconVerticalSolidList"/>
    <dgm:cxn modelId="{4D4F638C-B74D-4983-9F35-26ADE3249410}" type="presParOf" srcId="{E229F28D-3A5F-4F76-B67A-7CB361C81040}" destId="{03CD1C71-378D-4862-82AB-FE67D5C6CB6B}" srcOrd="0" destOrd="0" presId="urn:microsoft.com/office/officeart/2018/2/layout/IconVerticalSolidList"/>
    <dgm:cxn modelId="{CB5C1EEF-AEE0-4A2D-9B20-E2C784432A4E}" type="presParOf" srcId="{E229F28D-3A5F-4F76-B67A-7CB361C81040}" destId="{B0A02152-E106-4364-9B60-3F8CB8B34915}" srcOrd="1" destOrd="0" presId="urn:microsoft.com/office/officeart/2018/2/layout/IconVerticalSolidList"/>
    <dgm:cxn modelId="{1B595B22-D30A-415D-AA3A-99777176E632}" type="presParOf" srcId="{E229F28D-3A5F-4F76-B67A-7CB361C81040}" destId="{FF6FB639-2739-40C4-A4A7-EA842D569143}" srcOrd="2" destOrd="0" presId="urn:microsoft.com/office/officeart/2018/2/layout/IconVerticalSolidList"/>
    <dgm:cxn modelId="{2A611703-6E8C-4C02-A03F-1AD146FE90F4}" type="presParOf" srcId="{E229F28D-3A5F-4F76-B67A-7CB361C81040}" destId="{F397EA43-7878-482A-9064-E6994F0B8BF6}" srcOrd="3" destOrd="0" presId="urn:microsoft.com/office/officeart/2018/2/layout/IconVerticalSolidList"/>
    <dgm:cxn modelId="{FACF4C50-8C47-41FB-8440-BB0779529024}" type="presParOf" srcId="{E229F28D-3A5F-4F76-B67A-7CB361C81040}" destId="{71A89476-9F97-4397-AAD6-394234FE9FC0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545FF0-7069-49BA-888A-BEB17352AB78}">
      <dsp:nvSpPr>
        <dsp:cNvPr id="0" name=""/>
        <dsp:cNvSpPr/>
      </dsp:nvSpPr>
      <dsp:spPr>
        <a:xfrm>
          <a:off x="0" y="499"/>
          <a:ext cx="10907490" cy="116969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D27BCC-DB4D-4969-A765-6513A6E42CB4}">
      <dsp:nvSpPr>
        <dsp:cNvPr id="0" name=""/>
        <dsp:cNvSpPr/>
      </dsp:nvSpPr>
      <dsp:spPr>
        <a:xfrm>
          <a:off x="353831" y="263680"/>
          <a:ext cx="643330" cy="6433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905164-9AE3-482E-A065-83C55A95E10E}">
      <dsp:nvSpPr>
        <dsp:cNvPr id="0" name=""/>
        <dsp:cNvSpPr/>
      </dsp:nvSpPr>
      <dsp:spPr>
        <a:xfrm>
          <a:off x="1350994" y="499"/>
          <a:ext cx="4908370" cy="1169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92" tIns="123792" rIns="123792" bIns="12379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What if I can’t attend any of the three events?</a:t>
          </a:r>
          <a:endParaRPr lang="en-US" sz="2500" kern="1200"/>
        </a:p>
      </dsp:txBody>
      <dsp:txXfrm>
        <a:off x="1350994" y="499"/>
        <a:ext cx="4908370" cy="1169692"/>
      </dsp:txXfrm>
    </dsp:sp>
    <dsp:sp modelId="{A07BAAE6-D8FF-4844-818F-A2E8DDC3362E}">
      <dsp:nvSpPr>
        <dsp:cNvPr id="0" name=""/>
        <dsp:cNvSpPr/>
      </dsp:nvSpPr>
      <dsp:spPr>
        <a:xfrm>
          <a:off x="6259365" y="499"/>
          <a:ext cx="4648124" cy="1169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92" tIns="123792" rIns="123792" bIns="123792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/>
            <a:t>The SUN Network can phone you for your comments or a social distance one to one meeting can be arranged.</a:t>
          </a:r>
          <a:endParaRPr lang="en-US" sz="1200" kern="1200"/>
        </a:p>
      </dsp:txBody>
      <dsp:txXfrm>
        <a:off x="6259365" y="499"/>
        <a:ext cx="4648124" cy="1169692"/>
      </dsp:txXfrm>
    </dsp:sp>
    <dsp:sp modelId="{0AC89F30-97A9-4FBF-8B88-0004FC0767E6}">
      <dsp:nvSpPr>
        <dsp:cNvPr id="0" name=""/>
        <dsp:cNvSpPr/>
      </dsp:nvSpPr>
      <dsp:spPr>
        <a:xfrm>
          <a:off x="0" y="1462615"/>
          <a:ext cx="10907490" cy="116969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7BE8E4-0DB5-404C-8A6D-468B8B73D427}">
      <dsp:nvSpPr>
        <dsp:cNvPr id="0" name=""/>
        <dsp:cNvSpPr/>
      </dsp:nvSpPr>
      <dsp:spPr>
        <a:xfrm>
          <a:off x="353831" y="1725796"/>
          <a:ext cx="643330" cy="6433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0BA25B-BD43-4BC4-8904-FAC5B647BB80}">
      <dsp:nvSpPr>
        <dsp:cNvPr id="0" name=""/>
        <dsp:cNvSpPr/>
      </dsp:nvSpPr>
      <dsp:spPr>
        <a:xfrm>
          <a:off x="1350994" y="1462615"/>
          <a:ext cx="4908370" cy="1169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92" tIns="123792" rIns="123792" bIns="12379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Who will be at the events?</a:t>
          </a:r>
          <a:endParaRPr lang="en-US" sz="2500" kern="1200"/>
        </a:p>
      </dsp:txBody>
      <dsp:txXfrm>
        <a:off x="1350994" y="1462615"/>
        <a:ext cx="4908370" cy="1169692"/>
      </dsp:txXfrm>
    </dsp:sp>
    <dsp:sp modelId="{B0A7C430-FE3F-46F0-8A44-428C2354BF3F}">
      <dsp:nvSpPr>
        <dsp:cNvPr id="0" name=""/>
        <dsp:cNvSpPr/>
      </dsp:nvSpPr>
      <dsp:spPr>
        <a:xfrm>
          <a:off x="6259365" y="1462615"/>
          <a:ext cx="4648124" cy="1169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92" tIns="123792" rIns="123792" bIns="123792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/>
            <a:t>A clinician from CPFT, a clinician from PEDs, a GP, the SUN Network and a manager from the CCG.</a:t>
          </a:r>
          <a:endParaRPr lang="en-US" sz="1200" kern="1200"/>
        </a:p>
      </dsp:txBody>
      <dsp:txXfrm>
        <a:off x="6259365" y="1462615"/>
        <a:ext cx="4648124" cy="1169692"/>
      </dsp:txXfrm>
    </dsp:sp>
    <dsp:sp modelId="{03CD1C71-378D-4862-82AB-FE67D5C6CB6B}">
      <dsp:nvSpPr>
        <dsp:cNvPr id="0" name=""/>
        <dsp:cNvSpPr/>
      </dsp:nvSpPr>
      <dsp:spPr>
        <a:xfrm>
          <a:off x="0" y="2924730"/>
          <a:ext cx="10907490" cy="116969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A02152-E106-4364-9B60-3F8CB8B34915}">
      <dsp:nvSpPr>
        <dsp:cNvPr id="0" name=""/>
        <dsp:cNvSpPr/>
      </dsp:nvSpPr>
      <dsp:spPr>
        <a:xfrm>
          <a:off x="353831" y="3187911"/>
          <a:ext cx="643330" cy="6433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97EA43-7878-482A-9064-E6994F0B8BF6}">
      <dsp:nvSpPr>
        <dsp:cNvPr id="0" name=""/>
        <dsp:cNvSpPr/>
      </dsp:nvSpPr>
      <dsp:spPr>
        <a:xfrm>
          <a:off x="1350994" y="2924730"/>
          <a:ext cx="4908370" cy="1169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92" tIns="123792" rIns="123792" bIns="12379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What will happen at the event?</a:t>
          </a:r>
          <a:endParaRPr lang="en-US" sz="2500" kern="1200"/>
        </a:p>
      </dsp:txBody>
      <dsp:txXfrm>
        <a:off x="1350994" y="2924730"/>
        <a:ext cx="4908370" cy="1169692"/>
      </dsp:txXfrm>
    </dsp:sp>
    <dsp:sp modelId="{71A89476-9F97-4397-AAD6-394234FE9FC0}">
      <dsp:nvSpPr>
        <dsp:cNvPr id="0" name=""/>
        <dsp:cNvSpPr/>
      </dsp:nvSpPr>
      <dsp:spPr>
        <a:xfrm>
          <a:off x="6259365" y="2924730"/>
          <a:ext cx="4648124" cy="1169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92" tIns="123792" rIns="123792" bIns="123792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/>
            <a:t>There will be a brief introduction of why services are changes and the proposed changes, then your questions you have submitted prior to the events will be answers and there will be a chance for discussion.  The chat function will be being monitored by the SUN Network so if you do not want to talk you can still be heard.</a:t>
          </a:r>
          <a:endParaRPr lang="en-US" sz="1200" kern="1200"/>
        </a:p>
      </dsp:txBody>
      <dsp:txXfrm>
        <a:off x="6259365" y="2924730"/>
        <a:ext cx="4648124" cy="11696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3D309-F28F-4A5A-90C9-3B2093036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FF5642-6146-48DE-8010-7BF829A69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593ED-548C-44F2-9FC5-0D7A353E8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01A-6893-42D4-8F09-613404846E8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CEE14-08DB-4ED1-84EE-F893B5C1F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CD13D-AF5D-42C0-854E-DB1153640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AAA0D-DB65-4C38-A267-A993C4C848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03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262DF-B67E-48E9-BDB0-EFA8C1244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C8B98E-FCD8-4E0A-89A3-C3B147751F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2A156-3000-4550-8D9F-5CFB2509E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01A-6893-42D4-8F09-613404846E8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24208-35F9-4CFA-8954-82FDB813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55A1B-5268-40A3-969F-ED23B6DD3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AAA0D-DB65-4C38-A267-A993C4C848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095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EF1BC4-B2F6-4744-B147-1323276AB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4A3B1E-BDFB-4D87-BCDC-BFEF176DDC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51BF4-F1AA-4F9E-A6B2-50B6F7E6E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01A-6893-42D4-8F09-613404846E8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7F683-AFB2-4A4E-AA99-4070B2B5A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7AD5-C24A-484A-81E0-50B921288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AAA0D-DB65-4C38-A267-A993C4C848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034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01A-6893-42D4-8F09-613404846E8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AAA0D-DB65-4C38-A267-A993C4C848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33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DA599-BB80-460D-9757-C3F458280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4B77C-24FE-4E80-80C3-5CA96C234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345A5-2977-429C-B8A3-7869060D8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01A-6893-42D4-8F09-613404846E8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99F8B-C519-4AB1-905A-891DA065F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70DDC-D9DE-4A37-BAE7-2534926E3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AAA0D-DB65-4C38-A267-A993C4C848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59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D1F86-3214-483A-B548-6F919B98B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0C9DC-6AAD-4D42-858C-5B0BF353A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01A0F-BF85-404C-80E5-CAE414335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01A-6893-42D4-8F09-613404846E8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883BB-BFE2-42C6-BDF3-155476D42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0D03C-C867-4701-A7AF-DB5AEE638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AAA0D-DB65-4C38-A267-A993C4C848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183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C713F-B982-4FB6-BCE0-A97BD6AA5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7D9E4-E8AD-413F-9423-A676A9178F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E0BCDE-2E3E-4554-B6EC-5200DF9E7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D0FC3-0318-4A13-B0E1-0145A55D8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01A-6893-42D4-8F09-613404846E8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AA9814-CF9B-43D8-84E0-FAFDEF71F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6E2A4F-9F34-4936-BA7B-D5C9940B1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AAA0D-DB65-4C38-A267-A993C4C848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612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2218D-A4F9-4BC4-A027-4192D8C52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A5785-22DD-41E2-9857-A247F6891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DCF40E-53A7-420C-92D0-ED2EB5FE1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18E5E3-E7DC-4155-ACA7-4F9B930896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661879-339B-4F95-8DD2-04EE6F8986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FFCE20-261E-4176-91E1-78216E3FF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01A-6893-42D4-8F09-613404846E8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427116-9DC0-4B58-9514-CB72D9E45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586866-A41B-4CB4-8C05-82CE1F23F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AAA0D-DB65-4C38-A267-A993C4C848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774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543CD-0B3E-4F8F-875C-E420F356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319EBD-3296-4222-90B3-EAEA6909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01A-6893-42D4-8F09-613404846E8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56793E-A3B8-47F6-8A42-D25EBEAF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CC1146-9E08-4EB2-9B2C-0FAA5810A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AAA0D-DB65-4C38-A267-A993C4C848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88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109594-3190-4955-ABFC-0BB677E6A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01A-6893-42D4-8F09-613404846E8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4F8674-F857-4BD9-8511-811BF9BB5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5438A7-F736-475A-9EC4-CE6B63C0E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AAA0D-DB65-4C38-A267-A993C4C848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092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C003F-47D5-43E4-8C64-39E87CE2D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C3E02-2C91-4EE9-9BE7-45F0DD9E2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086AB8-7225-496A-AE9B-03943156E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C02813-1B88-47B5-AD8D-966784CDF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01A-6893-42D4-8F09-613404846E8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75687A-A43A-49B8-94B3-1CF900848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8971D-39B4-470A-832A-70D27A8C5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AAA0D-DB65-4C38-A267-A993C4C848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12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E183-99EA-43FE-8EAA-86533F665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6B3FC1-3BA2-497D-A4A2-D382525F75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3829A6-6991-4F66-B766-CAAB49FC8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F1A2-B374-4C65-80FD-E0D31DCDC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01A-6893-42D4-8F09-613404846E8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E4A005-E074-41BD-920C-3FCD72328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CD4BB-7022-4040-91A1-15F3A510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AAA0D-DB65-4C38-A267-A993C4C848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0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7F3CD2-2672-45F7-8359-C08A9BF9C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E5721-E4B3-4A67-B4DC-16658CA95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20419-3D7D-4F6B-9949-9B9EA3A83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D001A-6893-42D4-8F09-613404846E8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059AB-C4CA-4046-B2F6-49507A6664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D2F42-3C96-479D-8327-4E3549991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AAA0D-DB65-4C38-A267-A993C4C848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23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lois.sidney@sunnetwork.org.uk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lois.sidney@sunnetwork.org.u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lois.sidney@sunnetwork.org.u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991AD47-9C99-472F-BDAA-21B183F33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12192001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5">
            <a:extLst>
              <a:ext uri="{FF2B5EF4-FFF2-40B4-BE49-F238E27FC236}">
                <a16:creationId xmlns:a16="http://schemas.microsoft.com/office/drawing/2014/main" id="{9E706731-3860-4E73-9335-A870F6741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42603" cy="6858000"/>
          </a:xfrm>
          <a:custGeom>
            <a:avLst/>
            <a:gdLst>
              <a:gd name="connsiteX0" fmla="*/ 0 w 9742603"/>
              <a:gd name="connsiteY0" fmla="*/ 0 h 6858000"/>
              <a:gd name="connsiteX1" fmla="*/ 152400 w 9742603"/>
              <a:gd name="connsiteY1" fmla="*/ 0 h 6858000"/>
              <a:gd name="connsiteX2" fmla="*/ 6566449 w 9742603"/>
              <a:gd name="connsiteY2" fmla="*/ 0 h 6858000"/>
              <a:gd name="connsiteX3" fmla="*/ 9742603 w 9742603"/>
              <a:gd name="connsiteY3" fmla="*/ 6858000 h 6858000"/>
              <a:gd name="connsiteX4" fmla="*/ 152400 w 9742603"/>
              <a:gd name="connsiteY4" fmla="*/ 6858000 h 6858000"/>
              <a:gd name="connsiteX5" fmla="*/ 0 w 9742603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42603" h="6858000">
                <a:moveTo>
                  <a:pt x="0" y="0"/>
                </a:moveTo>
                <a:lnTo>
                  <a:pt x="152400" y="0"/>
                </a:lnTo>
                <a:lnTo>
                  <a:pt x="6566449" y="0"/>
                </a:lnTo>
                <a:lnTo>
                  <a:pt x="9742603" y="6858000"/>
                </a:lnTo>
                <a:lnTo>
                  <a:pt x="152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CD2ED21F-DC95-4AD1-8327-D561F5FCA3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380336" cy="6858000"/>
          </a:xfrm>
          <a:custGeom>
            <a:avLst/>
            <a:gdLst>
              <a:gd name="connsiteX0" fmla="*/ 0 w 9380336"/>
              <a:gd name="connsiteY0" fmla="*/ 0 h 6858000"/>
              <a:gd name="connsiteX1" fmla="*/ 6204182 w 9380336"/>
              <a:gd name="connsiteY1" fmla="*/ 0 h 6858000"/>
              <a:gd name="connsiteX2" fmla="*/ 9380336 w 9380336"/>
              <a:gd name="connsiteY2" fmla="*/ 6858000 h 6858000"/>
              <a:gd name="connsiteX3" fmla="*/ 0 w 938033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0336" h="6858000">
                <a:moveTo>
                  <a:pt x="0" y="0"/>
                </a:moveTo>
                <a:lnTo>
                  <a:pt x="6204182" y="0"/>
                </a:lnTo>
                <a:lnTo>
                  <a:pt x="938033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B779C0-44B0-4AC5-9EB0-2232D6AB2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91125" cy="2120900"/>
          </a:xfrm>
        </p:spPr>
        <p:txBody>
          <a:bodyPr>
            <a:normAutofit fontScale="90000"/>
          </a:bodyPr>
          <a:lstStyle/>
          <a:p>
            <a:r>
              <a:rPr lang="en-GB" sz="3600" b="1" dirty="0">
                <a:latin typeface="Abadi" panose="020B0604020104020204" pitchFamily="34" charset="0"/>
              </a:rPr>
              <a:t>The Future of Eating Disorder Services</a:t>
            </a:r>
            <a:br>
              <a:rPr lang="en-GB" sz="3600" b="1" dirty="0">
                <a:latin typeface="Abadi" panose="020B0604020104020204" pitchFamily="34" charset="0"/>
              </a:rPr>
            </a:br>
            <a:r>
              <a:rPr lang="en-GB" sz="3600" b="1" dirty="0">
                <a:latin typeface="Abadi" panose="020B0604020104020204" pitchFamily="34" charset="0"/>
              </a:rPr>
              <a:t>in Cambridgeshire and Peterborough</a:t>
            </a:r>
            <a:br>
              <a:rPr lang="en-GB" sz="2400" b="1" dirty="0">
                <a:latin typeface="Abadi" panose="020B0604020104020204" pitchFamily="34" charset="0"/>
              </a:rPr>
            </a:br>
            <a:endParaRPr lang="en-GB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764ED-FCC3-4888-AF77-CBC99C56F89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92024" y="3218812"/>
            <a:ext cx="8490687" cy="327183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GB" sz="2000" dirty="0"/>
              <a:t>Join us on Microsoft Teams to have your say;</a:t>
            </a:r>
          </a:p>
          <a:p>
            <a:endParaRPr lang="en-GB" sz="2000" dirty="0"/>
          </a:p>
          <a:p>
            <a:r>
              <a:rPr lang="en-GB" sz="2000" dirty="0"/>
              <a:t>12.00-13.30 Thursday 9</a:t>
            </a:r>
            <a:r>
              <a:rPr lang="en-GB" sz="2000" baseline="30000" dirty="0"/>
              <a:t>th</a:t>
            </a:r>
            <a:r>
              <a:rPr lang="en-GB" sz="2000" dirty="0"/>
              <a:t> July</a:t>
            </a:r>
          </a:p>
          <a:p>
            <a:r>
              <a:rPr lang="en-GB" sz="2000" dirty="0"/>
              <a:t>15.30-16.30 Friday 10</a:t>
            </a:r>
            <a:r>
              <a:rPr lang="en-GB" sz="2000" baseline="30000" dirty="0"/>
              <a:t>th</a:t>
            </a:r>
            <a:r>
              <a:rPr lang="en-GB" sz="2000" dirty="0"/>
              <a:t> July (specific focus on CYP/Transitions)</a:t>
            </a:r>
          </a:p>
          <a:p>
            <a:r>
              <a:rPr lang="en-GB" sz="2000" dirty="0"/>
              <a:t>18.30-20.00 Thursday 14</a:t>
            </a:r>
            <a:r>
              <a:rPr lang="en-GB" sz="2000" baseline="30000" dirty="0"/>
              <a:t>th</a:t>
            </a:r>
            <a:r>
              <a:rPr lang="en-GB" sz="2000" dirty="0"/>
              <a:t> July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Contact </a:t>
            </a:r>
            <a:r>
              <a:rPr lang="en-GB" sz="2000" dirty="0">
                <a:ea typeface="+mn-lt"/>
                <a:cs typeface="+mn-lt"/>
                <a:hlinkClick r:id="rId2"/>
              </a:rPr>
              <a:t>lois.sidney@sunnetwork.org.uk</a:t>
            </a:r>
            <a:r>
              <a:rPr lang="en-GB" sz="2000" dirty="0">
                <a:ea typeface="+mn-lt"/>
                <a:cs typeface="+mn-lt"/>
              </a:rPr>
              <a:t> or phone/text/</a:t>
            </a:r>
            <a:r>
              <a:rPr lang="en-GB" sz="2000" dirty="0" err="1">
                <a:ea typeface="+mn-lt"/>
                <a:cs typeface="+mn-lt"/>
              </a:rPr>
              <a:t>whatsapp</a:t>
            </a:r>
            <a:r>
              <a:rPr lang="en-GB" sz="2000" dirty="0">
                <a:ea typeface="+mn-lt"/>
                <a:cs typeface="+mn-lt"/>
              </a:rPr>
              <a:t> 07712 358172 to</a:t>
            </a:r>
            <a:r>
              <a:rPr lang="en-GB" sz="2000" dirty="0"/>
              <a:t> get involved and receive the meeting link</a:t>
            </a:r>
            <a:endParaRPr lang="en-GB" sz="2000" dirty="0">
              <a:cs typeface="Calibri"/>
            </a:endParaRPr>
          </a:p>
        </p:txBody>
      </p:sp>
      <p:pic>
        <p:nvPicPr>
          <p:cNvPr id="7" name="Picture 6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A22E477B-B871-4104-9AF0-EE2AA8ADDF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607" y="980779"/>
            <a:ext cx="3551849" cy="181144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BA76669-097F-4A28-9889-ED46874AFF6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72522" y="2625644"/>
            <a:ext cx="3097743" cy="1606711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E87CF13-D472-49CD-A84C-5A15317355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53574" y="4592926"/>
            <a:ext cx="2316691" cy="1729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CEDAF9C-B631-477E-A43E-EB5903D70A7D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7850" y="201109"/>
            <a:ext cx="2408740" cy="1256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55518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0956E-9E81-4372-8CF2-8EF59790E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6312918-2DC2-40CB-A5E8-FB59AB618E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0140906"/>
              </p:ext>
            </p:extLst>
          </p:nvPr>
        </p:nvGraphicFramePr>
        <p:xfrm>
          <a:off x="838200" y="1470519"/>
          <a:ext cx="10515600" cy="513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936">
                  <a:extLst>
                    <a:ext uri="{9D8B030D-6E8A-4147-A177-3AD203B41FA5}">
                      <a16:colId xmlns:a16="http://schemas.microsoft.com/office/drawing/2014/main" val="316147987"/>
                    </a:ext>
                  </a:extLst>
                </a:gridCol>
                <a:gridCol w="8823664">
                  <a:extLst>
                    <a:ext uri="{9D8B030D-6E8A-4147-A177-3AD203B41FA5}">
                      <a16:colId xmlns:a16="http://schemas.microsoft.com/office/drawing/2014/main" val="26684880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Acronym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Explanation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49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CPFT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Cambridgeshire and Peterborough NHS Foundation Trust-provider of local NHS mental health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723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Eating Disorder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58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FREED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First episode Rapid Early intervention for Eating Disorders-an innovative treatment approach to help young people with eating disorders as early as possible for a better chance of full recovery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038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MANTRA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Maudsley model of Anorexia Nervosa Treatment for Adults-therapy tailored to the specific needs and characteristics of people with Anorexia nervosa.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659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MARSIPAN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Management of Really Sick Patients with Anorexia Nervosa-practical clinical guidance for managing patients with an eating disorder within hospitals.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53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OSFED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Other Specified Feeding and Eating Disorders-</a:t>
                      </a: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clinical category used to describe a variety of disordered eating behaviours (maladaptive thoughts and behaviours related to food, eating and body image) that do not meet all the diagnostic criteria for a specific eating disorder, like anorexia nervosa or bulimia</a:t>
                      </a:r>
                      <a:endParaRPr lang="en-GB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948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PEDS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Personalised Eating Disorder Service-provider of local voluntary sector eating disorder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798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SUN Network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Service User Network- 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SUN network is an independent Organisation that is steered by its members. here to ensure your voice is heard.</a:t>
                      </a:r>
                      <a:endParaRPr lang="en-GB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978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146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F7D551-DD90-47DA-9971-99B2B1803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Eating Disorder Exemplar Project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57C15-5F91-4734-B18A-D037950890F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Awarded by NHS England to pilot new models for eating disorder services in Cambridgeshire and Peterborough.</a:t>
            </a:r>
          </a:p>
          <a:p>
            <a:r>
              <a:rPr lang="en-GB" dirty="0"/>
              <a:t>Vision is to provide a</a:t>
            </a:r>
            <a:r>
              <a:rPr lang="en-GB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seamless system delivering accessible evidence-based services, removing referrals and thresholds, ensuring early intervention, integrated working and robust physical heath monitoring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9992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E510FF-0537-4336-9707-C0C85B416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Objectives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30832-DFDB-4914-BFFC-F3B854A543B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Fast access to treatment for adults and their families and carers within the first 3 years of the onset of an eating disorder by removing referral thresholds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week access for urgent and 4 weeks for routine</a:t>
            </a:r>
            <a:endPara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Improved recovery rates</a:t>
            </a:r>
            <a:endPara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Decreased referrals to Tier 4 services, </a:t>
            </a:r>
            <a:endPara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Reductions in the number of high risk patients and patients who following treatment go on to have lifelong and life threatening serious and enduring eating disorders</a:t>
            </a:r>
            <a:endPara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 the mortality and morbidity associated with eating disorders.</a:t>
            </a:r>
            <a:endPara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240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939948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74C682-0485-4820-9C30-73E1E09E8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Key Features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F706-B65F-44FE-BF55-57D35D774C9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25625"/>
            <a:ext cx="10515600" cy="4351338"/>
          </a:xfrm>
        </p:spPr>
        <p:txBody>
          <a:bodyPr numCol="2">
            <a:normAutofit/>
          </a:bodyPr>
          <a:lstStyle/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Based on National Guidance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Planning and treatment, including excellent communication, coordination of care and non-judgemental treatment approach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Safety-robust early risk assessment, mental and physical health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Earl intervention, reducing the risk of escalating needs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Robust medical monitoring process 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Provision of high-quality evidence based psychological therapies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Ability to provide intensive treatment in the community setting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Model co-produced and evaluated throughout by service users, carers and staff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Addressing wider determinants of health via genuine joint working with partner agencies including third sector and social care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Training for the whole system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Exploring digital/technology solutions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Three pathways; community, stability and support and medical monitoring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Assessment clinic- bringing expertise to the frontline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Self-referral for carers</a:t>
            </a:r>
          </a:p>
          <a:p>
            <a:pPr marL="0" indent="0">
              <a:spcAft>
                <a:spcPts val="0"/>
              </a:spcAft>
              <a:buNone/>
            </a:pPr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882427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2EA2FA-EAE6-45F9-A356-DDA930EC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GB" dirty="0"/>
              <a:t>Areas of Focus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40040-AB45-4BE7-9393-4250021A411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Outpatient community adult eating disorder services-alongside the New Models of Care work being undertaken on our existing eating disorder services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Transitions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Consistent pathways within Acute Services</a:t>
            </a:r>
          </a:p>
          <a:p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9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2B9498-BC72-458E-BF11-488DAF9FA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Key Questions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7E36994-BD72-4DEB-8BB4-E940AC566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dirty="0"/>
              <a:t>Your Questions;</a:t>
            </a:r>
          </a:p>
          <a:p>
            <a:pPr marL="0" indent="0">
              <a:buNone/>
            </a:pPr>
            <a:r>
              <a:rPr lang="en-GB" dirty="0"/>
              <a:t>Attached are the proposed changes to the services.  Please send your questions to </a:t>
            </a:r>
            <a:r>
              <a:rPr lang="en-GB" dirty="0">
                <a:ea typeface="+mn-lt"/>
                <a:cs typeface="+mn-lt"/>
                <a:hlinkClick r:id="rId2"/>
              </a:rPr>
              <a:t>lois.sidney@sunnetwork.org.uk</a:t>
            </a:r>
            <a:r>
              <a:rPr lang="en-GB" dirty="0">
                <a:ea typeface="+mn-lt"/>
                <a:cs typeface="+mn-lt"/>
              </a:rPr>
              <a:t> </a:t>
            </a:r>
            <a:r>
              <a:rPr lang="en-GB" dirty="0"/>
              <a:t>prior to the event so we can address them during the meeting.</a:t>
            </a:r>
            <a:endParaRPr lang="en-GB" dirty="0">
              <a:cs typeface="Calibri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Our Questions;</a:t>
            </a:r>
          </a:p>
          <a:p>
            <a:pPr marL="0" indent="0">
              <a:buNone/>
            </a:pPr>
            <a:r>
              <a:rPr lang="en-GB" dirty="0"/>
              <a:t>What has worked well during COVID?</a:t>
            </a:r>
          </a:p>
          <a:p>
            <a:pPr marL="0" indent="0">
              <a:buNone/>
            </a:pPr>
            <a:r>
              <a:rPr lang="en-GB" dirty="0"/>
              <a:t>Is there anything missing?</a:t>
            </a:r>
          </a:p>
          <a:p>
            <a:pPr marL="0" indent="0">
              <a:buNone/>
            </a:pPr>
            <a:r>
              <a:rPr lang="en-GB" dirty="0"/>
              <a:t>What do you see as important in changing these services?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479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1DEA58-50C7-4809-95EB-0F8175CCA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Future Engagement Opportunities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64E19-123D-4A7B-9C14-E08440082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en-GB" dirty="0"/>
              <a:t>Input to Steering Group</a:t>
            </a:r>
          </a:p>
          <a:p>
            <a:r>
              <a:rPr lang="en-GB" dirty="0"/>
              <a:t>Input in Evaluation</a:t>
            </a:r>
          </a:p>
          <a:p>
            <a:r>
              <a:rPr lang="en-GB" dirty="0"/>
              <a:t>Feedback on services as they change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interested please contact </a:t>
            </a:r>
            <a:r>
              <a:rPr lang="en-GB" dirty="0">
                <a:ea typeface="+mn-lt"/>
                <a:cs typeface="+mn-lt"/>
                <a:hlinkClick r:id="rId2"/>
              </a:rPr>
              <a:t>lois.sidney@sunnetwork.org.uk</a:t>
            </a:r>
            <a:r>
              <a:rPr lang="en-GB" dirty="0">
                <a:ea typeface="+mn-lt"/>
                <a:cs typeface="+mn-lt"/>
              </a:rPr>
              <a:t> to register your interest</a:t>
            </a:r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970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A7CD57-CC06-4D79-A0CC-925C86A93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anchor="ctr">
            <a:normAutofit/>
          </a:bodyPr>
          <a:lstStyle/>
          <a:p>
            <a:r>
              <a:rPr lang="en-GB" dirty="0"/>
              <a:t>FAQ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628863"/>
            <a:ext cx="1128382" cy="847206"/>
            <a:chOff x="8183879" y="1000124"/>
            <a:chExt cx="1562267" cy="1172973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2EBF5DE-A1C1-46DD-BA6A-FEF38505B7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472749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622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0956E-9E81-4372-8CF2-8EF59790E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6312918-2DC2-40CB-A5E8-FB59AB618E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2330283"/>
              </p:ext>
            </p:extLst>
          </p:nvPr>
        </p:nvGraphicFramePr>
        <p:xfrm>
          <a:off x="838200" y="1319599"/>
          <a:ext cx="10515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936">
                  <a:extLst>
                    <a:ext uri="{9D8B030D-6E8A-4147-A177-3AD203B41FA5}">
                      <a16:colId xmlns:a16="http://schemas.microsoft.com/office/drawing/2014/main" val="316147987"/>
                    </a:ext>
                  </a:extLst>
                </a:gridCol>
                <a:gridCol w="8823664">
                  <a:extLst>
                    <a:ext uri="{9D8B030D-6E8A-4147-A177-3AD203B41FA5}">
                      <a16:colId xmlns:a16="http://schemas.microsoft.com/office/drawing/2014/main" val="26684880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Acronym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Explanation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49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Adult Eating Disorder 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604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ARFID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Avoidant Restrictive Food Intake Disorder-</a:t>
                      </a: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eating disorder characterized by highly selective eating habits, disturbed feeding patterns or both. It often results in significant nutrition and energy deficiencies, and for children, failure to gain weight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945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Band- referring to the staff grade/experience delivering the 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2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Binge Eating Disorder-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723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BMI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Body Mass Index-</a:t>
                      </a: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a measure that uses your height and weight to work out if your weight is healthy</a:t>
                      </a:r>
                      <a:endParaRPr lang="en-GB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58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CAMH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Child and Adolescent Mental Health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038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CBT-E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Enhanced Cognitive Behavioural Therapy-</a:t>
                      </a: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personalised psychological treatment for eating disorders</a:t>
                      </a:r>
                      <a:endParaRPr lang="en-GB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659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CBT-T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Cognitive Behavioural Therapy-Ten- </a:t>
                      </a: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10-session therapy for adults and adolescents with non-underweight eating disorders (including bulimia nervosa, atypical anorexia nervosa, binge-eating disorder, and others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53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CCG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NHS Cambridgeshire and Peterborough Clinical Commissioning Group-</a:t>
                      </a:r>
                      <a:r>
                        <a:rPr lang="en-GB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clinically-led statutory NHS bodies responsible for the planning and commissioning of health care services for their local area.</a:t>
                      </a:r>
                      <a:endParaRPr lang="en-GB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948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862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E76153294C7E44AC249F6FFD08509B" ma:contentTypeVersion="12" ma:contentTypeDescription="Create a new document." ma:contentTypeScope="" ma:versionID="e5db54b3f554ba8dd556c8cb7ad76f97">
  <xsd:schema xmlns:xsd="http://www.w3.org/2001/XMLSchema" xmlns:xs="http://www.w3.org/2001/XMLSchema" xmlns:p="http://schemas.microsoft.com/office/2006/metadata/properties" xmlns:ns2="1c2a7b2f-7a8c-48a5-b97e-e6dfeea78070" xmlns:ns3="e4150499-df2e-4014-8017-d443c13a0037" targetNamespace="http://schemas.microsoft.com/office/2006/metadata/properties" ma:root="true" ma:fieldsID="a84e649a2c8db8d7c242f0cdddd84691" ns2:_="" ns3:_="">
    <xsd:import namespace="1c2a7b2f-7a8c-48a5-b97e-e6dfeea78070"/>
    <xsd:import namespace="e4150499-df2e-4014-8017-d443c13a00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2a7b2f-7a8c-48a5-b97e-e6dfeea780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150499-df2e-4014-8017-d443c13a003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958EB9-F9F9-4BBA-AD09-1898F0E964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C7F988-B406-47FF-8AD0-EFDC4805FE55}">
  <ds:schemaRefs>
    <ds:schemaRef ds:uri="http://schemas.microsoft.com/office/2006/documentManagement/types"/>
    <ds:schemaRef ds:uri="http://purl.org/dc/dcmitype/"/>
    <ds:schemaRef ds:uri="http://purl.org/dc/elements/1.1/"/>
    <ds:schemaRef ds:uri="f63316da-f430-4b43-b5a9-4591bc34ff6f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173cef65-710f-4b44-8eed-06a63232cbfd"/>
  </ds:schemaRefs>
</ds:datastoreItem>
</file>

<file path=customXml/itemProps3.xml><?xml version="1.0" encoding="utf-8"?>
<ds:datastoreItem xmlns:ds="http://schemas.openxmlformats.org/officeDocument/2006/customXml" ds:itemID="{044382D6-AC84-4420-A99A-291ED1E534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2a7b2f-7a8c-48a5-b97e-e6dfeea78070"/>
    <ds:schemaRef ds:uri="e4150499-df2e-4014-8017-d443c13a00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920</Words>
  <Application>Microsoft Office PowerPoint</Application>
  <PresentationFormat>Widescreen</PresentationFormat>
  <Paragraphs>99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Abadi</vt:lpstr>
      <vt:lpstr>Arial</vt:lpstr>
      <vt:lpstr>Calibri</vt:lpstr>
      <vt:lpstr>Calibri Light</vt:lpstr>
      <vt:lpstr>Symbol</vt:lpstr>
      <vt:lpstr>Office Theme</vt:lpstr>
      <vt:lpstr>The Future of Eating Disorder Services in Cambridgeshire and Peterborough </vt:lpstr>
      <vt:lpstr>Eating Disorder Exemplar Project</vt:lpstr>
      <vt:lpstr>Objectives</vt:lpstr>
      <vt:lpstr>Key Features</vt:lpstr>
      <vt:lpstr>Areas of Focus</vt:lpstr>
      <vt:lpstr>Key Questions</vt:lpstr>
      <vt:lpstr>Future Engagement Opportunities</vt:lpstr>
      <vt:lpstr>FAQ</vt:lpstr>
      <vt:lpstr>Key</vt:lpstr>
      <vt:lpstr>Key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Future of Eating Disorder Services in Cambridgeshire and Peterborough </dc:title>
  <dc:creator>Claire Hodgson</dc:creator>
  <cp:lastModifiedBy>Claire Hodgson</cp:lastModifiedBy>
  <cp:revision>9</cp:revision>
  <dcterms:created xsi:type="dcterms:W3CDTF">2020-07-03T08:22:55Z</dcterms:created>
  <dcterms:modified xsi:type="dcterms:W3CDTF">2020-07-03T08:41:13Z</dcterms:modified>
</cp:coreProperties>
</file>